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  <p:sldId id="265" r:id="rId4"/>
    <p:sldId id="266" r:id="rId5"/>
    <p:sldId id="267" r:id="rId6"/>
    <p:sldId id="268" r:id="rId7"/>
    <p:sldId id="270" r:id="rId8"/>
    <p:sldId id="269" r:id="rId9"/>
  </p:sldIdLst>
  <p:sldSz cx="12193588" cy="6858000"/>
  <p:notesSz cx="6858000" cy="9144000"/>
  <p:defaultTextStyle>
    <a:defPPr>
      <a:defRPr lang="es-ES"/>
    </a:defPPr>
    <a:lvl1pPr marL="0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1pPr>
    <a:lvl2pPr marL="56219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2pPr>
    <a:lvl3pPr marL="1124395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3pPr>
    <a:lvl4pPr marL="1686592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4pPr>
    <a:lvl5pPr marL="2248788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5pPr>
    <a:lvl6pPr marL="2810986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6pPr>
    <a:lvl7pPr marL="3373183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7pPr>
    <a:lvl8pPr marL="3935381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8pPr>
    <a:lvl9pPr marL="4497579" algn="l" defTabSz="562198" rtl="0" eaLnBrk="1" latinLnBrk="0" hangingPunct="1">
      <a:defRPr sz="226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6"/>
    <p:restoredTop sz="94666"/>
  </p:normalViewPr>
  <p:slideViewPr>
    <p:cSldViewPr snapToGrid="0" snapToObjects="1">
      <p:cViewPr varScale="1">
        <p:scale>
          <a:sx n="64" d="100"/>
          <a:sy n="64" d="100"/>
        </p:scale>
        <p:origin x="1044" y="96"/>
      </p:cViewPr>
      <p:guideLst>
        <p:guide orient="horz" pos="2161"/>
        <p:guide pos="384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DB08DA41-61FB-244B-A279-91BD97CDB0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1" y="1600200"/>
            <a:ext cx="1097423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7271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40352" y="274638"/>
            <a:ext cx="2743557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09680" y="274638"/>
            <a:ext cx="8027446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12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51D69CAD-EBB2-5A42-989F-E9AE1EEBA9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33" y="0"/>
            <a:ext cx="12180722" cy="6858000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9BFE3CA-17F0-3E42-92B0-C63C49C949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261" y="1388"/>
            <a:ext cx="12187066" cy="685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211" y="4406902"/>
            <a:ext cx="10364550" cy="1362075"/>
          </a:xfrm>
          <a:prstGeom prst="rect">
            <a:avLst/>
          </a:prstGeom>
        </p:spPr>
        <p:txBody>
          <a:bodyPr anchor="t"/>
          <a:lstStyle>
            <a:lvl1pPr algn="l">
              <a:defRPr sz="4819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63211" y="2906715"/>
            <a:ext cx="1036455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44">
                <a:solidFill>
                  <a:schemeClr val="tx1">
                    <a:tint val="75000"/>
                  </a:schemeClr>
                </a:solidFill>
              </a:defRPr>
            </a:lvl1pPr>
            <a:lvl2pPr marL="549164" indent="0">
              <a:buNone/>
              <a:defRPr sz="2214">
                <a:solidFill>
                  <a:schemeClr val="tx1">
                    <a:tint val="75000"/>
                  </a:schemeClr>
                </a:solidFill>
              </a:defRPr>
            </a:lvl2pPr>
            <a:lvl3pPr marL="1098327" indent="0">
              <a:buNone/>
              <a:defRPr sz="1954">
                <a:solidFill>
                  <a:schemeClr val="tx1">
                    <a:tint val="75000"/>
                  </a:schemeClr>
                </a:solidFill>
              </a:defRPr>
            </a:lvl3pPr>
            <a:lvl4pPr marL="164749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4pPr>
            <a:lvl5pPr marL="2196653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5pPr>
            <a:lvl6pPr marL="2745817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6pPr>
            <a:lvl7pPr marL="3294981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7pPr>
            <a:lvl8pPr marL="3844144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8pPr>
            <a:lvl9pPr marL="4393308" indent="0">
              <a:buNone/>
              <a:defRPr sz="1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3192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0967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8409" y="1600200"/>
            <a:ext cx="5385501" cy="4525963"/>
          </a:xfrm>
          <a:prstGeom prst="rect">
            <a:avLst/>
          </a:prstGeom>
        </p:spPr>
        <p:txBody>
          <a:bodyPr/>
          <a:lstStyle>
            <a:lvl1pPr>
              <a:defRPr sz="3387"/>
            </a:lvl1pPr>
            <a:lvl2pPr>
              <a:defRPr sz="2865"/>
            </a:lvl2pPr>
            <a:lvl3pPr>
              <a:defRPr sz="2344"/>
            </a:lvl3pPr>
            <a:lvl4pPr>
              <a:defRPr sz="2214"/>
            </a:lvl4pPr>
            <a:lvl5pPr>
              <a:defRPr sz="2214"/>
            </a:lvl5pPr>
            <a:lvl6pPr>
              <a:defRPr sz="2214"/>
            </a:lvl6pPr>
            <a:lvl7pPr>
              <a:defRPr sz="2214"/>
            </a:lvl7pPr>
            <a:lvl8pPr>
              <a:defRPr sz="2214"/>
            </a:lvl8pPr>
            <a:lvl9pPr>
              <a:defRPr sz="221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346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9679" y="1535113"/>
            <a:ext cx="5387619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09679" y="2174876"/>
            <a:ext cx="5387619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94176" y="1535113"/>
            <a:ext cx="5389735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865" b="1"/>
            </a:lvl1pPr>
            <a:lvl2pPr marL="549164" indent="0">
              <a:buNone/>
              <a:defRPr sz="2344" b="1"/>
            </a:lvl2pPr>
            <a:lvl3pPr marL="1098327" indent="0">
              <a:buNone/>
              <a:defRPr sz="2214" b="1"/>
            </a:lvl3pPr>
            <a:lvl4pPr marL="1647491" indent="0">
              <a:buNone/>
              <a:defRPr sz="1954" b="1"/>
            </a:lvl4pPr>
            <a:lvl5pPr marL="2196653" indent="0">
              <a:buNone/>
              <a:defRPr sz="1954" b="1"/>
            </a:lvl5pPr>
            <a:lvl6pPr marL="2745817" indent="0">
              <a:buNone/>
              <a:defRPr sz="1954" b="1"/>
            </a:lvl6pPr>
            <a:lvl7pPr marL="3294981" indent="0">
              <a:buNone/>
              <a:defRPr sz="1954" b="1"/>
            </a:lvl7pPr>
            <a:lvl8pPr marL="3844144" indent="0">
              <a:buNone/>
              <a:defRPr sz="1954" b="1"/>
            </a:lvl8pPr>
            <a:lvl9pPr marL="4393308" indent="0">
              <a:buNone/>
              <a:defRPr sz="1954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94176" y="2174876"/>
            <a:ext cx="5389735" cy="3951288"/>
          </a:xfrm>
          <a:prstGeom prst="rect">
            <a:avLst/>
          </a:prstGeom>
        </p:spPr>
        <p:txBody>
          <a:bodyPr/>
          <a:lstStyle>
            <a:lvl1pPr>
              <a:defRPr sz="2865"/>
            </a:lvl1pPr>
            <a:lvl2pPr>
              <a:defRPr sz="2344"/>
            </a:lvl2pPr>
            <a:lvl3pPr>
              <a:defRPr sz="2214"/>
            </a:lvl3pPr>
            <a:lvl4pPr>
              <a:defRPr sz="1954"/>
            </a:lvl4pPr>
            <a:lvl5pPr>
              <a:defRPr sz="1954"/>
            </a:lvl5pPr>
            <a:lvl6pPr>
              <a:defRPr sz="1954"/>
            </a:lvl6pPr>
            <a:lvl7pPr>
              <a:defRPr sz="1954"/>
            </a:lvl7pPr>
            <a:lvl8pPr>
              <a:defRPr sz="1954"/>
            </a:lvl8pPr>
            <a:lvl9pPr>
              <a:defRPr sz="195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7240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1" y="274638"/>
            <a:ext cx="10974230" cy="1143000"/>
          </a:xfrm>
          <a:prstGeom prst="rect">
            <a:avLst/>
          </a:prstGeo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005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366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67355" y="273051"/>
            <a:ext cx="6816554" cy="5853113"/>
          </a:xfrm>
          <a:prstGeom prst="rect">
            <a:avLst/>
          </a:prstGeom>
        </p:spPr>
        <p:txBody>
          <a:bodyPr/>
          <a:lstStyle>
            <a:lvl1pPr>
              <a:defRPr sz="3907"/>
            </a:lvl1pPr>
            <a:lvl2pPr>
              <a:defRPr sz="3387"/>
            </a:lvl2pPr>
            <a:lvl3pPr>
              <a:defRPr sz="2865"/>
            </a:lvl3pPr>
            <a:lvl4pPr>
              <a:defRPr sz="2344"/>
            </a:lvl4pPr>
            <a:lvl5pPr>
              <a:defRPr sz="2344"/>
            </a:lvl5pPr>
            <a:lvl6pPr>
              <a:defRPr sz="2344"/>
            </a:lvl6pPr>
            <a:lvl7pPr>
              <a:defRPr sz="2344"/>
            </a:lvl7pPr>
            <a:lvl8pPr>
              <a:defRPr sz="2344"/>
            </a:lvl8pPr>
            <a:lvl9pPr>
              <a:defRPr sz="2344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740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90029" y="4800599"/>
            <a:ext cx="7316153" cy="566739"/>
          </a:xfrm>
          <a:prstGeom prst="rect">
            <a:avLst/>
          </a:prstGeom>
        </p:spPr>
        <p:txBody>
          <a:bodyPr anchor="b"/>
          <a:lstStyle>
            <a:lvl1pPr algn="l">
              <a:defRPr sz="2344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390029" y="612777"/>
            <a:ext cx="7316153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907"/>
            </a:lvl1pPr>
            <a:lvl2pPr marL="549164" indent="0">
              <a:buNone/>
              <a:defRPr sz="3387"/>
            </a:lvl2pPr>
            <a:lvl3pPr marL="1098327" indent="0">
              <a:buNone/>
              <a:defRPr sz="2865"/>
            </a:lvl3pPr>
            <a:lvl4pPr marL="1647491" indent="0">
              <a:buNone/>
              <a:defRPr sz="2344"/>
            </a:lvl4pPr>
            <a:lvl5pPr marL="2196653" indent="0">
              <a:buNone/>
              <a:defRPr sz="2344"/>
            </a:lvl5pPr>
            <a:lvl6pPr marL="2745817" indent="0">
              <a:buNone/>
              <a:defRPr sz="2344"/>
            </a:lvl6pPr>
            <a:lvl7pPr marL="3294981" indent="0">
              <a:buNone/>
              <a:defRPr sz="2344"/>
            </a:lvl7pPr>
            <a:lvl8pPr marL="3844144" indent="0">
              <a:buNone/>
              <a:defRPr sz="2344"/>
            </a:lvl8pPr>
            <a:lvl9pPr marL="4393308" indent="0">
              <a:buNone/>
              <a:defRPr sz="2344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390029" y="5367339"/>
            <a:ext cx="7316153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93"/>
            </a:lvl1pPr>
            <a:lvl2pPr marL="549164" indent="0">
              <a:buNone/>
              <a:defRPr sz="1433"/>
            </a:lvl2pPr>
            <a:lvl3pPr marL="1098327" indent="0">
              <a:buNone/>
              <a:defRPr sz="1172"/>
            </a:lvl3pPr>
            <a:lvl4pPr marL="1647491" indent="0">
              <a:buNone/>
              <a:defRPr sz="1042"/>
            </a:lvl4pPr>
            <a:lvl5pPr marL="2196653" indent="0">
              <a:buNone/>
              <a:defRPr sz="1042"/>
            </a:lvl5pPr>
            <a:lvl6pPr marL="2745817" indent="0">
              <a:buNone/>
              <a:defRPr sz="1042"/>
            </a:lvl6pPr>
            <a:lvl7pPr marL="3294981" indent="0">
              <a:buNone/>
              <a:defRPr sz="1042"/>
            </a:lvl7pPr>
            <a:lvl8pPr marL="3844144" indent="0">
              <a:buNone/>
              <a:defRPr sz="1042"/>
            </a:lvl8pPr>
            <a:lvl9pPr marL="4393308" indent="0">
              <a:buNone/>
              <a:defRPr sz="1042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60967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92E13E6D-85F5-0941-AD3B-DE6BB31EB06E}" type="datetimeFigureOut">
              <a:rPr lang="es-ES" smtClean="0"/>
              <a:t>13/09/2023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4166144" y="6356352"/>
            <a:ext cx="3861303" cy="365124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8738739" y="6356352"/>
            <a:ext cx="2845170" cy="365124"/>
          </a:xfrm>
          <a:prstGeom prst="rect">
            <a:avLst/>
          </a:prstGeom>
        </p:spPr>
        <p:txBody>
          <a:bodyPr/>
          <a:lstStyle/>
          <a:p>
            <a:fld id="{09E8914F-B8EF-0744-802A-5B8F87E583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69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FE719049-0792-3C47-8B7F-6A2B8796E36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261" y="0"/>
            <a:ext cx="12187066" cy="68580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83BDCB3-BDA9-9F48-A911-03AD84A9103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6433" y="3172"/>
            <a:ext cx="12180722" cy="685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764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49164" rtl="0" eaLnBrk="1" latinLnBrk="0" hangingPunct="1">
        <a:spcBef>
          <a:spcPct val="0"/>
        </a:spcBef>
        <a:buNone/>
        <a:defRPr sz="5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872" indent="-411872" algn="l" defTabSz="549164" rtl="0" eaLnBrk="1" latinLnBrk="0" hangingPunct="1">
        <a:spcBef>
          <a:spcPct val="20000"/>
        </a:spcBef>
        <a:buFont typeface="Arial"/>
        <a:buChar char="•"/>
        <a:defRPr sz="3907" kern="1200">
          <a:solidFill>
            <a:schemeClr val="tx1"/>
          </a:solidFill>
          <a:latin typeface="+mn-lt"/>
          <a:ea typeface="+mn-ea"/>
          <a:cs typeface="+mn-cs"/>
        </a:defRPr>
      </a:lvl1pPr>
      <a:lvl2pPr marL="892390" indent="-343228" algn="l" defTabSz="549164" rtl="0" eaLnBrk="1" latinLnBrk="0" hangingPunct="1">
        <a:spcBef>
          <a:spcPct val="20000"/>
        </a:spcBef>
        <a:buFont typeface="Arial"/>
        <a:buChar char="–"/>
        <a:defRPr sz="3387" kern="1200">
          <a:solidFill>
            <a:schemeClr val="tx1"/>
          </a:solidFill>
          <a:latin typeface="+mn-lt"/>
          <a:ea typeface="+mn-ea"/>
          <a:cs typeface="+mn-cs"/>
        </a:defRPr>
      </a:lvl2pPr>
      <a:lvl3pPr marL="1372909" indent="-274582" algn="l" defTabSz="549164" rtl="0" eaLnBrk="1" latinLnBrk="0" hangingPunct="1">
        <a:spcBef>
          <a:spcPct val="20000"/>
        </a:spcBef>
        <a:buFont typeface="Arial"/>
        <a:buChar char="•"/>
        <a:defRPr sz="2865" kern="1200">
          <a:solidFill>
            <a:schemeClr val="tx1"/>
          </a:solidFill>
          <a:latin typeface="+mn-lt"/>
          <a:ea typeface="+mn-ea"/>
          <a:cs typeface="+mn-cs"/>
        </a:defRPr>
      </a:lvl3pPr>
      <a:lvl4pPr marL="1922071" indent="-274582" algn="l" defTabSz="549164" rtl="0" eaLnBrk="1" latinLnBrk="0" hangingPunct="1">
        <a:spcBef>
          <a:spcPct val="20000"/>
        </a:spcBef>
        <a:buFont typeface="Arial"/>
        <a:buChar char="–"/>
        <a:defRPr sz="2344" kern="1200">
          <a:solidFill>
            <a:schemeClr val="tx1"/>
          </a:solidFill>
          <a:latin typeface="+mn-lt"/>
          <a:ea typeface="+mn-ea"/>
          <a:cs typeface="+mn-cs"/>
        </a:defRPr>
      </a:lvl4pPr>
      <a:lvl5pPr marL="2471236" indent="-274582" algn="l" defTabSz="549164" rtl="0" eaLnBrk="1" latinLnBrk="0" hangingPunct="1">
        <a:spcBef>
          <a:spcPct val="20000"/>
        </a:spcBef>
        <a:buFont typeface="Arial"/>
        <a:buChar char="»"/>
        <a:defRPr sz="2344" kern="1200">
          <a:solidFill>
            <a:schemeClr val="tx1"/>
          </a:solidFill>
          <a:latin typeface="+mn-lt"/>
          <a:ea typeface="+mn-ea"/>
          <a:cs typeface="+mn-cs"/>
        </a:defRPr>
      </a:lvl5pPr>
      <a:lvl6pPr marL="3020399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6pPr>
      <a:lvl7pPr marL="3569563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7pPr>
      <a:lvl8pPr marL="4118726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8pPr>
      <a:lvl9pPr marL="4667890" indent="-274582" algn="l" defTabSz="549164" rtl="0" eaLnBrk="1" latinLnBrk="0" hangingPunct="1">
        <a:spcBef>
          <a:spcPct val="20000"/>
        </a:spcBef>
        <a:buFont typeface="Arial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1pPr>
      <a:lvl2pPr marL="54916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2pPr>
      <a:lvl3pPr marL="109832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3pPr>
      <a:lvl4pPr marL="164749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4pPr>
      <a:lvl5pPr marL="2196653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5pPr>
      <a:lvl6pPr marL="2745817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6pPr>
      <a:lvl7pPr marL="3294981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7pPr>
      <a:lvl8pPr marL="3844144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8pPr>
      <a:lvl9pPr marL="4393308" algn="l" defTabSz="549164" rtl="0" eaLnBrk="1" latinLnBrk="0" hangingPunct="1">
        <a:defRPr sz="22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460665E-D1B5-4BA4-0615-4CA503E7FC28}"/>
              </a:ext>
            </a:extLst>
          </p:cNvPr>
          <p:cNvSpPr txBox="1"/>
          <p:nvPr/>
        </p:nvSpPr>
        <p:spPr>
          <a:xfrm>
            <a:off x="700334" y="1199213"/>
            <a:ext cx="41414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5400" dirty="0">
                <a:solidFill>
                  <a:schemeClr val="bg1"/>
                </a:solidFill>
              </a:rPr>
              <a:t>Ciclo de vida del Sistema de Información.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DB3CFE1-2327-713A-6D15-69D798E6AF0F}"/>
              </a:ext>
            </a:extLst>
          </p:cNvPr>
          <p:cNvSpPr txBox="1"/>
          <p:nvPr/>
        </p:nvSpPr>
        <p:spPr>
          <a:xfrm>
            <a:off x="5234063" y="6416982"/>
            <a:ext cx="2802699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13 de Sep. 2023</a:t>
            </a:r>
          </a:p>
        </p:txBody>
      </p:sp>
    </p:spTree>
    <p:extLst>
      <p:ext uri="{BB962C8B-B14F-4D97-AF65-F5344CB8AC3E}">
        <p14:creationId xmlns:p14="http://schemas.microsoft.com/office/powerpoint/2010/main" val="1799348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78DA59B-CB7A-4816-8367-DA027C4EE50A}"/>
              </a:ext>
            </a:extLst>
          </p:cNvPr>
          <p:cNvSpPr txBox="1"/>
          <p:nvPr/>
        </p:nvSpPr>
        <p:spPr>
          <a:xfrm>
            <a:off x="700334" y="737548"/>
            <a:ext cx="69596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/>
              <a:t> ¿Qué es el ciclo de vida del desarrollo de software y cuáles son sus etapas principales?</a:t>
            </a:r>
            <a:endParaRPr lang="es-CO" sz="54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764FAB8-932B-F15C-BBB3-2B1978D70E72}"/>
              </a:ext>
            </a:extLst>
          </p:cNvPr>
          <p:cNvSpPr txBox="1"/>
          <p:nvPr/>
        </p:nvSpPr>
        <p:spPr>
          <a:xfrm>
            <a:off x="700334" y="5592924"/>
            <a:ext cx="7709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/>
              <a:t>https://www.menti.com/alexm1wcx4a7</a:t>
            </a:r>
          </a:p>
        </p:txBody>
      </p:sp>
    </p:spTree>
    <p:extLst>
      <p:ext uri="{BB962C8B-B14F-4D97-AF65-F5344CB8AC3E}">
        <p14:creationId xmlns:p14="http://schemas.microsoft.com/office/powerpoint/2010/main" val="186047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F30C4F0-23C8-43F2-C604-1C5F752F650F}"/>
              </a:ext>
            </a:extLst>
          </p:cNvPr>
          <p:cNvSpPr txBox="1"/>
          <p:nvPr/>
        </p:nvSpPr>
        <p:spPr>
          <a:xfrm>
            <a:off x="723275" y="4368172"/>
            <a:ext cx="7596265" cy="1110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s-419" sz="3200" kern="1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s-CO" sz="3200" kern="10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tapas por las para todo sistema de información</a:t>
            </a:r>
            <a:endParaRPr lang="es-CO" sz="3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Ciclo de vida del desarrollo de software (SDLC) explicado -Ungoti">
            <a:extLst>
              <a:ext uri="{FF2B5EF4-FFF2-40B4-BE49-F238E27FC236}">
                <a16:creationId xmlns:a16="http://schemas.microsoft.com/office/drawing/2014/main" id="{F2307603-4CD5-90EB-3E36-A29CB30C4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127" y="376004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4A17E590-AF0F-C25C-03D6-ACCE6688B211}"/>
              </a:ext>
            </a:extLst>
          </p:cNvPr>
          <p:cNvSpPr txBox="1"/>
          <p:nvPr/>
        </p:nvSpPr>
        <p:spPr>
          <a:xfrm>
            <a:off x="4695444" y="3909668"/>
            <a:ext cx="2802699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Fuente (Google, 2023)</a:t>
            </a:r>
          </a:p>
        </p:txBody>
      </p:sp>
    </p:spTree>
    <p:extLst>
      <p:ext uri="{BB962C8B-B14F-4D97-AF65-F5344CB8AC3E}">
        <p14:creationId xmlns:p14="http://schemas.microsoft.com/office/powerpoint/2010/main" val="3628938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017B84E-3384-74F4-AAE3-B9B0E19AA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82" y="273051"/>
            <a:ext cx="4011605" cy="1162049"/>
          </a:xfrm>
        </p:spPr>
        <p:txBody>
          <a:bodyPr/>
          <a:lstStyle/>
          <a:p>
            <a:r>
              <a:rPr lang="en-US" sz="4400" dirty="0" err="1"/>
              <a:t>Fases</a:t>
            </a:r>
            <a:endParaRPr lang="en-US" sz="4400" dirty="0"/>
          </a:p>
        </p:txBody>
      </p:sp>
      <p:pic>
        <p:nvPicPr>
          <p:cNvPr id="3" name="Picture 2" descr="El Ciclo de Vida del Software | Proceso Básico en Metodologías">
            <a:extLst>
              <a:ext uri="{FF2B5EF4-FFF2-40B4-BE49-F238E27FC236}">
                <a16:creationId xmlns:a16="http://schemas.microsoft.com/office/drawing/2014/main" id="{0107C24E-2D20-E2C9-4169-85B70BA53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70076" y="632815"/>
            <a:ext cx="5311701" cy="585311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B18CF06E-0DC3-95DF-6185-F7A40DD85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82" y="1435102"/>
            <a:ext cx="4011605" cy="4691062"/>
          </a:xfrm>
        </p:spPr>
        <p:txBody>
          <a:bodyPr/>
          <a:lstStyle/>
          <a:p>
            <a:r>
              <a:rPr lang="es-ES" sz="32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s-ES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esde la </a:t>
            </a:r>
            <a:r>
              <a:rPr lang="es-ES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planificación</a:t>
            </a:r>
            <a:r>
              <a:rPr lang="es-ES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 diseño hasta la implementación, pruebas y mantenimiento.</a:t>
            </a:r>
            <a:endParaRPr lang="es-CO" sz="3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8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BD0828D-FBA1-39BB-0C81-7F009CEED87C}"/>
              </a:ext>
            </a:extLst>
          </p:cNvPr>
          <p:cNvSpPr txBox="1"/>
          <p:nvPr/>
        </p:nvSpPr>
        <p:spPr>
          <a:xfrm>
            <a:off x="6324576" y="6367126"/>
            <a:ext cx="2802699" cy="441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/>
              <a:t>Fuente (Google, 2023)</a:t>
            </a:r>
          </a:p>
        </p:txBody>
      </p:sp>
    </p:spTree>
    <p:extLst>
      <p:ext uri="{BB962C8B-B14F-4D97-AF65-F5344CB8AC3E}">
        <p14:creationId xmlns:p14="http://schemas.microsoft.com/office/powerpoint/2010/main" val="146733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78DA59B-CB7A-4816-8367-DA027C4EE50A}"/>
              </a:ext>
            </a:extLst>
          </p:cNvPr>
          <p:cNvSpPr txBox="1"/>
          <p:nvPr/>
        </p:nvSpPr>
        <p:spPr>
          <a:xfrm>
            <a:off x="700334" y="737548"/>
            <a:ext cx="69596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/>
              <a:t> ¿Qué es un modelo de ciclo de vida de Software?</a:t>
            </a:r>
            <a:endParaRPr lang="es-CO" sz="54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764FAB8-932B-F15C-BBB3-2B1978D70E72}"/>
              </a:ext>
            </a:extLst>
          </p:cNvPr>
          <p:cNvSpPr txBox="1"/>
          <p:nvPr/>
        </p:nvSpPr>
        <p:spPr>
          <a:xfrm>
            <a:off x="700334" y="5592924"/>
            <a:ext cx="7709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dirty="0"/>
              <a:t>https://www.menti.com/alexm1wcx4a7</a:t>
            </a:r>
          </a:p>
        </p:txBody>
      </p:sp>
    </p:spTree>
    <p:extLst>
      <p:ext uri="{BB962C8B-B14F-4D97-AF65-F5344CB8AC3E}">
        <p14:creationId xmlns:p14="http://schemas.microsoft.com/office/powerpoint/2010/main" val="4125489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55FCB15-8E91-65B8-B034-1F91281BAF2A}"/>
              </a:ext>
            </a:extLst>
          </p:cNvPr>
          <p:cNvSpPr txBox="1"/>
          <p:nvPr/>
        </p:nvSpPr>
        <p:spPr>
          <a:xfrm>
            <a:off x="455711" y="563590"/>
            <a:ext cx="1073832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3600" dirty="0"/>
              <a:t>Actividad: </a:t>
            </a:r>
          </a:p>
          <a:p>
            <a:endParaRPr lang="es-CO" sz="3600" dirty="0"/>
          </a:p>
          <a:p>
            <a:r>
              <a:rPr lang="es-ES" sz="3600" dirty="0"/>
              <a:t>En equipo de proyecto, diseñar un video utilizando la estrategia de "</a:t>
            </a:r>
            <a:r>
              <a:rPr lang="es-ES" sz="3600" dirty="0" err="1"/>
              <a:t>Elevator</a:t>
            </a:r>
            <a:r>
              <a:rPr lang="es-ES" sz="3600" dirty="0"/>
              <a:t> Pitch" para presentar y defender el tipo de ciclo de vida asignado. En la presentación, se deberá destacar por qué es importante y cuáles son sus principales ventajas, además de ofrecer posibles soluciones para mitigar sus debilidades.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3880606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55FCB15-8E91-65B8-B034-1F91281BAF2A}"/>
              </a:ext>
            </a:extLst>
          </p:cNvPr>
          <p:cNvSpPr txBox="1"/>
          <p:nvPr/>
        </p:nvSpPr>
        <p:spPr>
          <a:xfrm>
            <a:off x="455711" y="563590"/>
            <a:ext cx="1073832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3600" dirty="0"/>
              <a:t>Entrega: 20 de Sep. 2023 </a:t>
            </a:r>
          </a:p>
          <a:p>
            <a:endParaRPr lang="es-CO" sz="3600" dirty="0"/>
          </a:p>
          <a:p>
            <a:r>
              <a:rPr lang="es-CO" sz="3600" dirty="0"/>
              <a:t>Temas:</a:t>
            </a:r>
          </a:p>
          <a:p>
            <a:endParaRPr lang="es-CO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/>
              <a:t>Modelo en cascada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/>
              <a:t>Modelo en V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/>
              <a:t>Modelo iterativo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/>
              <a:t>Modelo de desarrollo incremental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/>
              <a:t>Modelo en espiral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3600" dirty="0"/>
              <a:t>Modelo de Prototipos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1432855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55FCB15-8E91-65B8-B034-1F91281BAF2A}"/>
              </a:ext>
            </a:extLst>
          </p:cNvPr>
          <p:cNvSpPr txBox="1"/>
          <p:nvPr/>
        </p:nvSpPr>
        <p:spPr>
          <a:xfrm>
            <a:off x="455711" y="563590"/>
            <a:ext cx="10738325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3600" dirty="0"/>
              <a:t>Bibliografía </a:t>
            </a:r>
          </a:p>
          <a:p>
            <a:endParaRPr lang="es-419" sz="3600" dirty="0"/>
          </a:p>
          <a:p>
            <a:r>
              <a:rPr lang="es-E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Calvo-Manzano, J. A., </a:t>
            </a:r>
            <a:r>
              <a:rPr lang="es-ES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Garzás</a:t>
            </a:r>
            <a:r>
              <a:rPr lang="es-E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J., </a:t>
            </a:r>
            <a:r>
              <a:rPr lang="es-ES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Piattini</a:t>
            </a:r>
            <a:r>
              <a:rPr lang="es-E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M., Pino, F. J., Salillas, J., &amp; Sánchez, J. L. (2008). Perfiles del ciclo de vida del software para pequeñas empresas: los informes técnicos ISO/IEC 29110. </a:t>
            </a:r>
            <a:r>
              <a:rPr lang="es-ES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REICIS. Revista Española de Innovación, Calidad e Ingeniería del Software</a:t>
            </a:r>
            <a:r>
              <a:rPr lang="es-E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s-ES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4</a:t>
            </a:r>
            <a:r>
              <a:rPr lang="es-E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(2), 96-108.</a:t>
            </a:r>
            <a:endParaRPr lang="es-419" sz="28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s-419" sz="28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s-E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Hernández Bejarano, M., &amp; Baquero Rey, L. E. (2020). </a:t>
            </a:r>
            <a:r>
              <a:rPr lang="es-ES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Ciclo de vida de desarrollo ágil de software seguro</a:t>
            </a:r>
            <a:r>
              <a:rPr lang="es-E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Editorial Los Libertadores.</a:t>
            </a:r>
            <a:endParaRPr lang="es-419" sz="28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s-419" sz="28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s-CO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Pantaleo</a:t>
            </a:r>
            <a:r>
              <a:rPr lang="es-CO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G., &amp; </a:t>
            </a:r>
            <a:r>
              <a:rPr lang="es-CO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Rinaudo</a:t>
            </a:r>
            <a:r>
              <a:rPr lang="es-CO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L. (2015). </a:t>
            </a:r>
            <a:r>
              <a:rPr lang="es-CO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Ingeniería de software</a:t>
            </a:r>
            <a:r>
              <a:rPr lang="es-CO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Alpha Editorial.</a:t>
            </a:r>
            <a:endParaRPr lang="es-419" sz="2800" dirty="0"/>
          </a:p>
        </p:txBody>
      </p:sp>
    </p:spTree>
    <p:extLst>
      <p:ext uri="{BB962C8B-B14F-4D97-AF65-F5344CB8AC3E}">
        <p14:creationId xmlns:p14="http://schemas.microsoft.com/office/powerpoint/2010/main" val="37157414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303</Words>
  <Application>Microsoft Office PowerPoint</Application>
  <PresentationFormat>Personalizado</PresentationFormat>
  <Paragraphs>31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Symbol</vt:lpstr>
      <vt:lpstr>Times New Roman</vt:lpstr>
      <vt:lpstr>Tema de Office</vt:lpstr>
      <vt:lpstr>Presentación de PowerPoint</vt:lpstr>
      <vt:lpstr>Presentación de PowerPoint</vt:lpstr>
      <vt:lpstr>Presentación de PowerPoint</vt:lpstr>
      <vt:lpstr>Fases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Katherine Bello</dc:creator>
  <cp:lastModifiedBy>Jesús Ariel González Bonilla</cp:lastModifiedBy>
  <cp:revision>27</cp:revision>
  <dcterms:created xsi:type="dcterms:W3CDTF">2020-08-21T13:03:05Z</dcterms:created>
  <dcterms:modified xsi:type="dcterms:W3CDTF">2023-09-13T23:33:49Z</dcterms:modified>
</cp:coreProperties>
</file>

<file path=docProps/thumbnail.jpeg>
</file>